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4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A"/>
    <a:srgbClr val="595959"/>
    <a:srgbClr val="DA0000"/>
    <a:srgbClr val="7F7F7F"/>
    <a:srgbClr val="283583"/>
    <a:srgbClr val="FFC32E"/>
    <a:srgbClr val="4FAF4F"/>
    <a:srgbClr val="529FD8"/>
    <a:srgbClr val="C672B0"/>
    <a:srgbClr val="45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41" autoAdjust="0"/>
    <p:restoredTop sz="96395" autoAdjust="0"/>
  </p:normalViewPr>
  <p:slideViewPr>
    <p:cSldViewPr snapToGrid="0" snapToObjects="1">
      <p:cViewPr>
        <p:scale>
          <a:sx n="120" d="100"/>
          <a:sy n="120" d="100"/>
        </p:scale>
        <p:origin x="-948" y="6"/>
      </p:cViewPr>
      <p:guideLst>
        <p:guide orient="horz" pos="106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23378869983764E-4"/>
          <c:y val="7.8571226666328361E-2"/>
          <c:w val="0.9833397985281126"/>
          <c:h val="0.3478330447680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Июль 2021 г. к декабрю 2020 г.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Индекс цен производителей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104.6</c:v>
                </c:pt>
                <c:pt idx="1">
                  <c:v>112.2</c:v>
                </c:pt>
                <c:pt idx="2">
                  <c:v>111.4</c:v>
                </c:pt>
                <c:pt idx="3">
                  <c:v>104.8</c:v>
                </c:pt>
                <c:pt idx="4">
                  <c:v>104.4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Июль 2022 г. к декабрю 2021 г.</c:v>
                </c:pt>
              </c:strCache>
            </c:strRef>
          </c:tx>
          <c:spPr>
            <a:solidFill>
              <a:srgbClr val="E3002A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E3002A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Индекс цен производителей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120</c:v>
                </c:pt>
                <c:pt idx="1">
                  <c:v>111.6</c:v>
                </c:pt>
                <c:pt idx="2">
                  <c:v>111.1</c:v>
                </c:pt>
                <c:pt idx="3">
                  <c:v>105</c:v>
                </c:pt>
                <c:pt idx="4">
                  <c:v>104.8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axId val="111831680"/>
        <c:axId val="114200960"/>
      </c:barChart>
      <c:catAx>
        <c:axId val="11183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200960"/>
        <c:crosses val="autoZero"/>
        <c:auto val="0"/>
        <c:lblAlgn val="ctr"/>
        <c:lblOffset val="1000"/>
        <c:noMultiLvlLbl val="1"/>
      </c:catAx>
      <c:valAx>
        <c:axId val="114200960"/>
        <c:scaling>
          <c:orientation val="minMax"/>
          <c:max val="125"/>
          <c:min val="9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1831680"/>
        <c:crosses val="autoZero"/>
        <c:crossBetween val="between"/>
        <c:majorUnit val="4"/>
        <c:minorUnit val="2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11" Type="http://schemas.openxmlformats.org/officeDocument/2006/relationships/image" Target="../media/image222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0.64173</cdr:x>
      <cdr:y>0.44</cdr:y>
    </cdr:from>
    <cdr:to>
      <cdr:x>0.73903</cdr:x>
      <cdr:y>0.52203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376352DB-050D-4F9F-B714-6747830C3D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11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16489" y="1976890"/>
          <a:ext cx="715117" cy="3685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0.18191</cdr:x>
      <cdr:y>0.06846</cdr:y>
    </cdr:from>
    <cdr:to>
      <cdr:x>0.34778</cdr:x>
      <cdr:y>0.27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2857" y="3105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15.08.2022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</a:t>
            </a:r>
            <a:r>
              <a:rPr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4.sv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openxmlformats.org/officeDocument/2006/relationships/chart" Target="../charts/chart1.xml"/><Relationship Id="rId16" Type="http://schemas.openxmlformats.org/officeDocument/2006/relationships/image" Target="../media/image21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svg"/><Relationship Id="rId11" Type="http://schemas.openxmlformats.org/officeDocument/2006/relationships/image" Target="../media/image222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4" Type="http://schemas.openxmlformats.org/officeDocument/2006/relationships/image" Target="../media/image10.png"/><Relationship Id="rId14" Type="http://schemas.openxmlformats.org/officeDocument/2006/relationships/image" Target="../media/image13.png"/><Relationship Id="rId9" Type="http://schemas.openxmlformats.org/officeDocument/2006/relationships/image" Target="../media/image2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86154"/>
              </p:ext>
            </p:extLst>
          </p:nvPr>
        </p:nvGraphicFramePr>
        <p:xfrm>
          <a:off x="4419600" y="4464058"/>
          <a:ext cx="6896100" cy="170434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145351"/>
                <a:gridCol w="1613089"/>
                <a:gridCol w="1379220"/>
                <a:gridCol w="1473598"/>
                <a:gridCol w="1284842"/>
              </a:tblGrid>
              <a:tr h="1704340"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Добыча полезных и</a:t>
                      </a:r>
                      <a:r>
                        <a:rPr lang="ru-RU" sz="1100" b="1" kern="1200" spc="-40" dirty="0" err="1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скопаемых</a:t>
                      </a:r>
                      <a:endParaRPr lang="ru-RU" sz="1100" b="1" kern="1200" spc="-4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40" baseline="0" dirty="0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  </a:t>
                      </a:r>
                      <a:r>
                        <a:rPr lang="ru-RU" sz="1100" b="1" kern="1200" spc="-40" dirty="0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производства</a:t>
                      </a:r>
                      <a:endParaRPr lang="ru-RU" sz="1100" b="1" kern="1200" spc="-4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Индекс    цен</a:t>
                      </a:r>
                    </a:p>
                    <a:p>
                      <a:pPr marL="71755" marR="71755" lvl="0" indent="0" algn="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производителей</a:t>
                      </a:r>
                    </a:p>
                    <a:p>
                      <a:pPr marL="71755" marR="71755" algn="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spc="-40" dirty="0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spc="-40" dirty="0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kern="1200" spc="-4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indent="0" algn="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40" dirty="0" smtClean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40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6305517"/>
              </p:ext>
            </p:extLst>
          </p:nvPr>
        </p:nvGraphicFramePr>
        <p:xfrm>
          <a:off x="4363082" y="2000275"/>
          <a:ext cx="7349611" cy="449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Прямоугольник 34"/>
          <p:cNvSpPr/>
          <p:nvPr/>
        </p:nvSpPr>
        <p:spPr>
          <a:xfrm rot="10800000" flipV="1">
            <a:off x="375557" y="3032068"/>
            <a:ext cx="2867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595959"/>
                </a:solidFill>
              </a:rPr>
              <a:t>Водоснабжение</a:t>
            </a:r>
            <a:r>
              <a:rPr lang="en-US" sz="1050" b="1" dirty="0" smtClean="0">
                <a:solidFill>
                  <a:srgbClr val="595959"/>
                </a:solidFill>
              </a:rPr>
              <a:t>;</a:t>
            </a:r>
            <a:r>
              <a:rPr lang="ru-RU" sz="1050" b="1" dirty="0" smtClean="0">
                <a:solidFill>
                  <a:srgbClr val="595959"/>
                </a:solidFill>
              </a:rPr>
              <a:t> водоотведение, организация  сбора и утилизации отходов, деятельность по ликвидации загрязнений</a:t>
            </a:r>
            <a:endParaRPr lang="ru-RU" sz="1050" b="1" dirty="0">
              <a:solidFill>
                <a:srgbClr val="595959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47560" y="1495849"/>
            <a:ext cx="193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2021 года </a:t>
            </a:r>
          </a:p>
          <a:p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к  декабрю 2020года</a:t>
            </a:r>
            <a:endParaRPr lang="ru-RU" sz="12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B6B98F3-E9F9-4FCE-98C0-D6E2BEA0892F}"/>
              </a:ext>
            </a:extLst>
          </p:cNvPr>
          <p:cNvSpPr/>
          <p:nvPr/>
        </p:nvSpPr>
        <p:spPr>
          <a:xfrm>
            <a:off x="351915" y="2031354"/>
            <a:ext cx="3157706" cy="72926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BACA43C-D299-2246-9D6F-14D77BF8A976}"/>
              </a:ext>
            </a:extLst>
          </p:cNvPr>
          <p:cNvGrpSpPr/>
          <p:nvPr/>
        </p:nvGrpSpPr>
        <p:grpSpPr>
          <a:xfrm>
            <a:off x="11146125" y="164230"/>
            <a:ext cx="808023" cy="776471"/>
            <a:chOff x="2086610" y="1579103"/>
            <a:chExt cx="593090" cy="5930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15AD28B-5FB2-CA45-86CD-8A5DD2CAE5F6}"/>
                </a:ext>
              </a:extLst>
            </p:cNvPr>
            <p:cNvSpPr/>
            <p:nvPr/>
          </p:nvSpPr>
          <p:spPr>
            <a:xfrm>
              <a:off x="2086610" y="1579103"/>
              <a:ext cx="593090" cy="593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712D1B70-2871-7344-A906-054B9DEE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8595" y="1601953"/>
              <a:ext cx="449121" cy="52674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" y="6274765"/>
            <a:ext cx="520955" cy="518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031F733-985D-4B0A-B123-2C0BDF0D7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457" y="605332"/>
            <a:ext cx="865109" cy="4570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031F733-985D-4B0A-B123-2C0BDF0D7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2543" y="2012304"/>
            <a:ext cx="870402" cy="49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F04C943-42CA-441E-838B-D558BF1DE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48672" y="2708359"/>
            <a:ext cx="663646" cy="4317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EEAC7AB-1590-46DB-91F3-F25863BAB5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3727" y="4594483"/>
            <a:ext cx="566636" cy="4730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B7D10F0-9A31-4794-90CB-AD02F6A4B7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7658" y="5289947"/>
            <a:ext cx="648016" cy="4271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76352DB-050D-4F9F-B714-6747830C3D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21132" y="3744809"/>
            <a:ext cx="742802" cy="3653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EEAC7AB-1590-46DB-91F3-F25863BAB5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62780" y="3982878"/>
            <a:ext cx="482227" cy="4025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31F733-985D-4B0A-B123-2C0BDF0D7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14795" y="3982878"/>
            <a:ext cx="705822" cy="4025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B7D10F0-9A31-4794-90CB-AD02F6A4B7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765647" y="3927471"/>
            <a:ext cx="539989" cy="4428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F04C943-42CA-441E-838B-D558BF1DE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515040" y="4007514"/>
            <a:ext cx="405337" cy="426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0281" y="4698206"/>
            <a:ext cx="8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71989" y="2059621"/>
            <a:ext cx="1114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98,5</a:t>
            </a:r>
            <a:endParaRPr lang="ru-RU" sz="2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67555" y="2724176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104,5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18990" y="3762089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99,0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18990" y="4630955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98,3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2132" y="5067538"/>
            <a:ext cx="1085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98,2</a:t>
            </a:r>
            <a:endParaRPr lang="ru-RU" sz="2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4302" y="2511081"/>
            <a:ext cx="2880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цен производителей</a:t>
            </a: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19214" y="4932279"/>
            <a:ext cx="22601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595959"/>
                </a:solidFill>
              </a:rPr>
              <a:t>Обрабатывающие производства</a:t>
            </a:r>
            <a:endParaRPr lang="ru-RU" sz="1050" b="1" dirty="0">
              <a:solidFill>
                <a:srgbClr val="595959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7456" y="5717143"/>
            <a:ext cx="3215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595959"/>
                </a:solidFill>
              </a:rPr>
              <a:t>Добыча полезных ископаемых</a:t>
            </a:r>
            <a:r>
              <a:rPr lang="ru-RU" sz="1050" b="1" dirty="0">
                <a:solidFill>
                  <a:srgbClr val="595959"/>
                </a:solidFill>
              </a:rPr>
              <a:t/>
            </a:r>
            <a:br>
              <a:rPr lang="ru-RU" sz="1050" b="1" dirty="0">
                <a:solidFill>
                  <a:srgbClr val="595959"/>
                </a:solidFill>
              </a:rPr>
            </a:br>
            <a:r>
              <a:rPr lang="ru-RU" sz="1050" b="1" dirty="0" smtClean="0">
                <a:solidFill>
                  <a:srgbClr val="595959"/>
                </a:solidFill>
              </a:rPr>
              <a:t> </a:t>
            </a:r>
            <a:endParaRPr lang="ru-RU" sz="1050" b="1" dirty="0">
              <a:solidFill>
                <a:srgbClr val="595959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367154" y="4064730"/>
            <a:ext cx="3033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595959"/>
                </a:solidFill>
              </a:rPr>
              <a:t>Обеспечение электрической энергией,    </a:t>
            </a:r>
            <a:r>
              <a:rPr lang="ru-RU" sz="1050" b="1" dirty="0">
                <a:solidFill>
                  <a:srgbClr val="595959"/>
                </a:solidFill>
              </a:rPr>
              <a:t/>
            </a:r>
            <a:br>
              <a:rPr lang="ru-RU" sz="1050" b="1" dirty="0">
                <a:solidFill>
                  <a:srgbClr val="595959"/>
                </a:solidFill>
              </a:rPr>
            </a:br>
            <a:r>
              <a:rPr lang="ru-RU" sz="1050" b="1" dirty="0" smtClean="0">
                <a:solidFill>
                  <a:srgbClr val="595959"/>
                </a:solidFill>
              </a:rPr>
              <a:t>газом и паром</a:t>
            </a:r>
            <a:r>
              <a:rPr lang="en-US" sz="1050" b="1" dirty="0" smtClean="0">
                <a:solidFill>
                  <a:srgbClr val="595959"/>
                </a:solidFill>
              </a:rPr>
              <a:t>;</a:t>
            </a:r>
            <a:r>
              <a:rPr lang="ru-RU" sz="1050" b="1" dirty="0" smtClean="0">
                <a:solidFill>
                  <a:srgbClr val="595959"/>
                </a:solidFill>
              </a:rPr>
              <a:t> кондиционирование воздуха </a:t>
            </a:r>
            <a:r>
              <a:rPr lang="en-US" sz="1050" b="1" dirty="0" smtClean="0">
                <a:solidFill>
                  <a:srgbClr val="7F7F7F"/>
                </a:solidFill>
              </a:rPr>
              <a:t/>
            </a:r>
            <a:br>
              <a:rPr lang="en-US" sz="1050" b="1" dirty="0" smtClean="0">
                <a:solidFill>
                  <a:srgbClr val="7F7F7F"/>
                </a:solidFill>
              </a:rPr>
            </a:br>
            <a:endParaRPr lang="ru-RU" sz="1050" b="1" dirty="0">
              <a:solidFill>
                <a:srgbClr val="7F7F7F"/>
              </a:solidFill>
            </a:endParaRP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181813" y="1574681"/>
            <a:ext cx="4253025" cy="40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283583"/>
                </a:solidFill>
              </a:rPr>
              <a:t> </a:t>
            </a:r>
            <a:r>
              <a:rPr lang="ru-RU" sz="1400" dirty="0" smtClean="0">
                <a:solidFill>
                  <a:srgbClr val="283583"/>
                </a:solidFill>
              </a:rPr>
              <a:t>к  ИЮНЮ 2022 года, в % </a:t>
            </a:r>
            <a:endParaRPr lang="ru-RU" sz="1400" dirty="0">
              <a:solidFill>
                <a:srgbClr val="283583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7154" y="2741569"/>
            <a:ext cx="316057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2771" y="3770732"/>
            <a:ext cx="308852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13055" y="4594485"/>
            <a:ext cx="318036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83726" y="5343183"/>
            <a:ext cx="314400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83727" y="5934075"/>
            <a:ext cx="30953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19213" y="474552"/>
            <a:ext cx="852922" cy="83074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Текст 3"/>
          <p:cNvSpPr>
            <a:spLocks noGrp="1"/>
          </p:cNvSpPr>
          <p:nvPr>
            <p:ph type="body" sz="quarter" idx="10"/>
          </p:nvPr>
        </p:nvSpPr>
        <p:spPr>
          <a:xfrm>
            <a:off x="1409700" y="409507"/>
            <a:ext cx="10302992" cy="813382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283583"/>
                </a:solidFill>
              </a:rPr>
              <a:t>ИНДЕКСЫ ЦЕН ПРОИЗВОДИТЕЛЕЙ </a:t>
            </a:r>
            <a:r>
              <a:rPr lang="ru-RU" sz="2600" b="1" dirty="0" smtClean="0">
                <a:solidFill>
                  <a:srgbClr val="283583"/>
                </a:solidFill>
              </a:rPr>
              <a:t/>
            </a:r>
            <a:br>
              <a:rPr lang="ru-RU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ПРОМЫШЛЕННЫХ ТОВАРОВ</a:t>
            </a:r>
            <a:r>
              <a:rPr lang="en-US" sz="2600" b="1" dirty="0" smtClean="0">
                <a:solidFill>
                  <a:srgbClr val="283583"/>
                </a:solidFill>
              </a:rPr>
              <a:t> </a:t>
            </a:r>
            <a:r>
              <a:rPr lang="ru-RU" sz="2600" b="1" dirty="0" smtClean="0">
                <a:solidFill>
                  <a:srgbClr val="283583"/>
                </a:solidFill>
              </a:rPr>
              <a:t> </a:t>
            </a:r>
            <a:r>
              <a:rPr lang="ru-RU" sz="1600" dirty="0" smtClean="0">
                <a:solidFill>
                  <a:srgbClr val="283583"/>
                </a:solidFill>
              </a:rPr>
              <a:t>В ИЮЛЕ</a:t>
            </a:r>
            <a:r>
              <a:rPr lang="en-US" sz="1600" dirty="0" smtClean="0">
                <a:solidFill>
                  <a:srgbClr val="283583"/>
                </a:solidFill>
              </a:rPr>
              <a:t> </a:t>
            </a:r>
            <a:r>
              <a:rPr lang="ru-RU" sz="1600" dirty="0" smtClean="0">
                <a:solidFill>
                  <a:srgbClr val="283583"/>
                </a:solidFill>
              </a:rPr>
              <a:t>2022 </a:t>
            </a:r>
            <a:r>
              <a:rPr lang="ru-RU" sz="1600" dirty="0">
                <a:solidFill>
                  <a:srgbClr val="283583"/>
                </a:solidFill>
              </a:rPr>
              <a:t>ГОДА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108070" y="1473331"/>
            <a:ext cx="2009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2022 года </a:t>
            </a:r>
          </a:p>
          <a:p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к  декабрю 2021 года </a:t>
            </a:r>
            <a:endParaRPr lang="ru-RU" sz="12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0800000">
            <a:off x="2041248" y="2260534"/>
            <a:ext cx="430741" cy="169970"/>
          </a:xfrm>
          <a:prstGeom prst="triangl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246301" y="2839246"/>
            <a:ext cx="430741" cy="169970"/>
          </a:xfrm>
          <a:prstGeom prst="triangle">
            <a:avLst/>
          </a:prstGeom>
          <a:solidFill>
            <a:srgbClr val="E0002B"/>
          </a:solidFill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3002A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967706" y="1532229"/>
            <a:ext cx="140364" cy="135863"/>
          </a:xfrm>
          <a:prstGeom prst="rect">
            <a:avLst/>
          </a:prstGeom>
          <a:solidFill>
            <a:srgbClr val="E3002A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3002A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05636" y="1560037"/>
            <a:ext cx="140364" cy="135863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59595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5419" y="6492491"/>
            <a:ext cx="6342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0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://tulastat.gks.ru/</a:t>
            </a:r>
            <a:r>
              <a:rPr lang="en-US" sz="1000" dirty="0" smtClean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использовании в СМИ ссылка на Туластат обязательна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77359" y="6508257"/>
            <a:ext cx="4649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статистики цен и финансов </a:t>
            </a:r>
            <a:r>
              <a:rPr lang="en-US" sz="10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0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(4872) 36-49-42</a:t>
            </a:r>
            <a:endParaRPr lang="ru-RU" sz="10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0800000">
            <a:off x="2267702" y="5448035"/>
            <a:ext cx="430741" cy="169970"/>
          </a:xfrm>
          <a:prstGeom prst="triangl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3002A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434838" y="4442219"/>
            <a:ext cx="6809359" cy="0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авнобедренный треугольник 51"/>
          <p:cNvSpPr/>
          <p:nvPr/>
        </p:nvSpPr>
        <p:spPr>
          <a:xfrm rot="10800000">
            <a:off x="2299791" y="4762309"/>
            <a:ext cx="430741" cy="169970"/>
          </a:xfrm>
          <a:prstGeom prst="triangl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3002A"/>
              </a:solidFill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2301123" y="3877159"/>
            <a:ext cx="430741" cy="169970"/>
          </a:xfrm>
          <a:prstGeom prst="triangl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30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1000" dirty="0">
            <a:solidFill>
              <a:srgbClr val="283583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122</Words>
  <Application>Microsoft Office PowerPoint</Application>
  <PresentationFormat>Произвольный</PresentationFormat>
  <Paragraphs>26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Леонидова В.Н.</cp:lastModifiedBy>
  <cp:revision>281</cp:revision>
  <cp:lastPrinted>2022-08-15T11:12:28Z</cp:lastPrinted>
  <dcterms:created xsi:type="dcterms:W3CDTF">2020-03-31T09:31:17Z</dcterms:created>
  <dcterms:modified xsi:type="dcterms:W3CDTF">2022-08-15T11:16:39Z</dcterms:modified>
</cp:coreProperties>
</file>